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1136" r:id="rId4"/>
    <p:sldId id="371" r:id="rId5"/>
    <p:sldId id="1135" r:id="rId6"/>
    <p:sldId id="260" r:id="rId7"/>
    <p:sldId id="258" r:id="rId8"/>
    <p:sldId id="1137" r:id="rId9"/>
    <p:sldId id="1138" r:id="rId10"/>
    <p:sldId id="1139" r:id="rId11"/>
    <p:sldId id="1127" r:id="rId12"/>
    <p:sldId id="1128" r:id="rId13"/>
    <p:sldId id="1140" r:id="rId14"/>
    <p:sldId id="1134" r:id="rId15"/>
    <p:sldId id="1131" r:id="rId16"/>
    <p:sldId id="1132" r:id="rId17"/>
    <p:sldId id="262" r:id="rId18"/>
    <p:sldId id="261" r:id="rId19"/>
  </p:sldIdLst>
  <p:sldSz cx="9144000" cy="5143500" type="screen16x9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9076" autoAdjust="0"/>
  </p:normalViewPr>
  <p:slideViewPr>
    <p:cSldViewPr snapToGrid="0" snapToObjects="1">
      <p:cViewPr varScale="1">
        <p:scale>
          <a:sx n="69" d="100"/>
          <a:sy n="69" d="100"/>
        </p:scale>
        <p:origin x="1108" y="48"/>
      </p:cViewPr>
      <p:guideLst>
        <p:guide orient="horz" pos="15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923A6D5-BF5B-9045-939E-63957F37424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C0F5CD9-59D5-5147-9F12-395E1BE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eksa.com/reksadan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areksa.com/sbn" TargetMode="External"/><Relationship Id="rId4" Type="http://schemas.openxmlformats.org/officeDocument/2006/relationships/hyperlink" Target="https://www.bareksa.com/bareksaema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eksa.com/reksadan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areksa.com/sbn" TargetMode="External"/><Relationship Id="rId4" Type="http://schemas.openxmlformats.org/officeDocument/2006/relationships/hyperlink" Target="https://www.bareksa.com/bareksaema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18CC3-E19D-DB45-ADF0-51E66A96EB1B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56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5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3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Katadata</a:t>
            </a:r>
            <a:r>
              <a:rPr lang="en-US" baseline="0" dirty="0" smtClean="0"/>
              <a:t> Insight Centre </a:t>
            </a:r>
            <a:r>
              <a:rPr lang="en-US" baseline="0" dirty="0" err="1" smtClean="0"/>
              <a:t>kepada</a:t>
            </a:r>
            <a:r>
              <a:rPr lang="en-US" baseline="0" dirty="0" smtClean="0"/>
              <a:t> 5000 </a:t>
            </a:r>
            <a:r>
              <a:rPr lang="en-US" baseline="0" dirty="0" err="1" smtClean="0"/>
              <a:t>responden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30 </a:t>
            </a:r>
            <a:r>
              <a:rPr lang="en-US" baseline="0" dirty="0" err="1" smtClean="0"/>
              <a:t>provinsi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Indoensia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30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Berikut</a:t>
            </a:r>
            <a:r>
              <a:rPr lang="en-US" dirty="0" smtClean="0"/>
              <a:t> 5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tinggalkan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1.       </a:t>
            </a:r>
            <a:r>
              <a:rPr lang="en-US" b="1" dirty="0" err="1" smtClean="0"/>
              <a:t>Malas</a:t>
            </a:r>
            <a:r>
              <a:rPr lang="en-US" b="1" dirty="0" smtClean="0"/>
              <a:t> </a:t>
            </a:r>
            <a:r>
              <a:rPr lang="en-US" b="1" dirty="0" err="1" smtClean="0"/>
              <a:t>Mencatat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endParaRPr lang="en-US" dirty="0" smtClean="0"/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di ATM,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tiba-tiba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didompet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r>
              <a:rPr lang="en-US" dirty="0" smtClean="0"/>
              <a:t> ?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agar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dikontrol</a:t>
            </a:r>
            <a:r>
              <a:rPr lang="en-US" dirty="0" smtClean="0"/>
              <a:t>.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bernominal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.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keluarkan</a:t>
            </a:r>
            <a:r>
              <a:rPr lang="en-US" dirty="0" smtClean="0"/>
              <a:t> </a:t>
            </a:r>
            <a:r>
              <a:rPr lang="en-US" dirty="0" err="1" smtClean="0"/>
              <a:t>kadang</a:t>
            </a:r>
            <a:r>
              <a:rPr lang="en-US" dirty="0" smtClean="0"/>
              <a:t> kala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uangmu</a:t>
            </a:r>
            <a:r>
              <a:rPr lang="en-US" dirty="0" smtClean="0"/>
              <a:t> </a:t>
            </a:r>
            <a:r>
              <a:rPr lang="en-US" dirty="0" err="1" smtClean="0"/>
              <a:t>terkuras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Paydia</a:t>
            </a:r>
            <a:r>
              <a:rPr lang="en-US" dirty="0" smtClean="0"/>
              <a:t>,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 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Paydia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2.       </a:t>
            </a:r>
            <a:r>
              <a:rPr lang="en-US" b="1" dirty="0" err="1" smtClean="0"/>
              <a:t>Investasi</a:t>
            </a:r>
            <a:r>
              <a:rPr lang="en-US" b="1" dirty="0" smtClean="0"/>
              <a:t> yang </a:t>
            </a:r>
            <a:r>
              <a:rPr lang="en-US" b="1" dirty="0" err="1" smtClean="0"/>
              <a:t>merugikan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pemasukan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 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berinvestasi</a:t>
            </a:r>
            <a:r>
              <a:rPr lang="en-US" dirty="0" smtClean="0"/>
              <a:t>,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terkuras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Agar </a:t>
            </a:r>
            <a:r>
              <a:rPr lang="en-US" dirty="0" err="1" smtClean="0"/>
              <a:t>terhindar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yang </a:t>
            </a:r>
            <a:r>
              <a:rPr lang="en-US" dirty="0" err="1" smtClean="0"/>
              <a:t>merugikan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mempelajarinya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browsing di internet, </a:t>
            </a:r>
            <a:r>
              <a:rPr lang="en-US" dirty="0" err="1" smtClean="0"/>
              <a:t>ikut</a:t>
            </a:r>
            <a:r>
              <a:rPr lang="en-US" dirty="0" smtClean="0"/>
              <a:t> seminar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i="1" dirty="0" smtClean="0"/>
              <a:t>sharing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berpengalaman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3.      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perencanaan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dalam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pembelian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r>
              <a:rPr lang="en-US" dirty="0" smtClean="0"/>
              <a:t>, </a:t>
            </a:r>
            <a:r>
              <a:rPr lang="en-US" dirty="0" err="1" smtClean="0"/>
              <a:t>berbelanja</a:t>
            </a:r>
            <a:r>
              <a:rPr lang="en-US" dirty="0" smtClean="0"/>
              <a:t> pun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. Mau </a:t>
            </a:r>
            <a:r>
              <a:rPr lang="en-US" dirty="0" err="1" smtClean="0"/>
              <a:t>beli</a:t>
            </a:r>
            <a:r>
              <a:rPr lang="en-US" dirty="0" smtClean="0"/>
              <a:t> gadget </a:t>
            </a:r>
            <a:r>
              <a:rPr lang="en-US" dirty="0" err="1" smtClean="0"/>
              <a:t>baru</a:t>
            </a:r>
            <a:r>
              <a:rPr lang="en-US" dirty="0" smtClean="0"/>
              <a:t> ? </a:t>
            </a:r>
            <a:r>
              <a:rPr lang="en-US" dirty="0" err="1" smtClean="0"/>
              <a:t>tentukan</a:t>
            </a:r>
            <a:r>
              <a:rPr lang="en-US" dirty="0" smtClean="0"/>
              <a:t> budget agar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tujuanmu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4.       </a:t>
            </a:r>
            <a:r>
              <a:rPr lang="en-US" b="1" dirty="0" err="1" smtClean="0"/>
              <a:t>Sulit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  </a:t>
            </a:r>
            <a:r>
              <a:rPr lang="en-US" b="1" dirty="0" err="1" smtClean="0"/>
              <a:t>menabung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menabung</a:t>
            </a:r>
            <a:r>
              <a:rPr lang="en-US" dirty="0" smtClean="0"/>
              <a:t>. </a:t>
            </a:r>
            <a:r>
              <a:rPr lang="en-US" dirty="0" err="1" smtClean="0"/>
              <a:t>Menyisihkan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menabung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liburan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menyisihkan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. </a:t>
            </a:r>
            <a:r>
              <a:rPr lang="en-US" dirty="0" err="1" smtClean="0"/>
              <a:t>Berkomitmenlah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5.       </a:t>
            </a:r>
            <a:r>
              <a:rPr lang="en-US" b="1" dirty="0" err="1" smtClean="0"/>
              <a:t>Membandingkan</a:t>
            </a:r>
            <a:r>
              <a:rPr lang="en-US" b="1" dirty="0" smtClean="0"/>
              <a:t> </a:t>
            </a:r>
            <a:r>
              <a:rPr lang="en-US" b="1" dirty="0" err="1" smtClean="0"/>
              <a:t>kesuksesan</a:t>
            </a:r>
            <a:r>
              <a:rPr lang="en-US" b="1" dirty="0" smtClean="0"/>
              <a:t> </a:t>
            </a:r>
            <a:r>
              <a:rPr lang="en-US" b="1" dirty="0" err="1" smtClean="0"/>
              <a:t>kamu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orang lain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dirimu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 lain, </a:t>
            </a:r>
            <a:r>
              <a:rPr lang="en-US" dirty="0" err="1" smtClean="0"/>
              <a:t>setiap</a:t>
            </a:r>
            <a:r>
              <a:rPr lang="en-US" dirty="0" smtClean="0"/>
              <a:t> orang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.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,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yakin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dirimu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terstruktur</a:t>
            </a:r>
            <a:r>
              <a:rPr lang="en-US" b="1" dirty="0" smtClean="0"/>
              <a:t>,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budgeting </a:t>
            </a:r>
            <a:r>
              <a:rPr lang="en-US" b="1" dirty="0" err="1" smtClean="0"/>
              <a:t>gaji</a:t>
            </a:r>
            <a:r>
              <a:rPr lang="en-US" b="1" dirty="0" smtClean="0"/>
              <a:t> 50-30-20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realisasikan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 :</a:t>
            </a:r>
            <a:endParaRPr lang="en-US" dirty="0" smtClean="0"/>
          </a:p>
          <a:p>
            <a:r>
              <a:rPr lang="en-US" b="1" dirty="0" smtClean="0"/>
              <a:t>1. </a:t>
            </a:r>
            <a:r>
              <a:rPr lang="en-US" b="1" dirty="0" err="1" smtClean="0"/>
              <a:t>Alokasi</a:t>
            </a:r>
            <a:r>
              <a:rPr lang="en-US" b="1" dirty="0" smtClean="0"/>
              <a:t> 50 </a:t>
            </a:r>
            <a:r>
              <a:rPr lang="en-US" b="1" dirty="0" err="1" smtClean="0"/>
              <a:t>Persen</a:t>
            </a:r>
            <a:r>
              <a:rPr lang="en-US" b="1" dirty="0" smtClean="0"/>
              <a:t> </a:t>
            </a:r>
            <a:r>
              <a:rPr lang="en-US" b="1" dirty="0" err="1" smtClean="0"/>
              <a:t>Gaji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r>
              <a:rPr lang="en-US" b="1" dirty="0" smtClean="0"/>
              <a:t> </a:t>
            </a:r>
            <a:r>
              <a:rPr lang="en-US" b="1" dirty="0" err="1" smtClean="0"/>
              <a:t>Pokok</a:t>
            </a:r>
            <a:endParaRPr lang="en-US" b="1" dirty="0" smtClean="0"/>
          </a:p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penghasilanmu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mencukupi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50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, </a:t>
            </a:r>
            <a:r>
              <a:rPr lang="en-US" dirty="0" err="1" smtClean="0"/>
              <a:t>pulsa</a:t>
            </a:r>
            <a:r>
              <a:rPr lang="en-US" dirty="0" smtClean="0"/>
              <a:t>, </a:t>
            </a:r>
            <a:r>
              <a:rPr lang="en-US" dirty="0" err="1" smtClean="0"/>
              <a:t>obat-obatan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, </a:t>
            </a:r>
            <a:r>
              <a:rPr lang="en-US" dirty="0" err="1" smtClean="0"/>
              <a:t>asuransi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50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. Agar </a:t>
            </a:r>
            <a:r>
              <a:rPr lang="en-US" dirty="0" err="1" smtClean="0"/>
              <a:t>lebih</a:t>
            </a:r>
            <a:r>
              <a:rPr lang="en-US" dirty="0" smtClean="0"/>
              <a:t> optimal,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overspending. </a:t>
            </a:r>
          </a:p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penghasilanmu</a:t>
            </a:r>
            <a:r>
              <a:rPr lang="en-US" dirty="0" smtClean="0"/>
              <a:t> Rp4 </a:t>
            </a:r>
            <a:r>
              <a:rPr lang="en-US" dirty="0" err="1" smtClean="0"/>
              <a:t>juta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Rp2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2. </a:t>
            </a:r>
            <a:r>
              <a:rPr lang="en-US" b="1" dirty="0" err="1" smtClean="0"/>
              <a:t>Alokasi</a:t>
            </a:r>
            <a:r>
              <a:rPr lang="en-US" b="1" dirty="0" smtClean="0"/>
              <a:t> 30 </a:t>
            </a:r>
            <a:r>
              <a:rPr lang="en-US" b="1" dirty="0" err="1" smtClean="0"/>
              <a:t>Persen</a:t>
            </a:r>
            <a:r>
              <a:rPr lang="en-US" b="1" dirty="0" smtClean="0"/>
              <a:t> </a:t>
            </a:r>
            <a:r>
              <a:rPr lang="en-US" b="1" dirty="0" err="1" smtClean="0"/>
              <a:t>Gaji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Keinginan</a:t>
            </a:r>
            <a:endParaRPr lang="en-US" b="1" dirty="0" smtClean="0"/>
          </a:p>
          <a:p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30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hiburan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langganan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streaming film, </a:t>
            </a:r>
            <a:r>
              <a:rPr lang="en-US" dirty="0" err="1" smtClean="0"/>
              <a:t>jalan-jalan</a:t>
            </a:r>
            <a:r>
              <a:rPr lang="en-US" dirty="0" smtClean="0"/>
              <a:t>, staycation, </a:t>
            </a:r>
            <a:r>
              <a:rPr lang="en-US" dirty="0" err="1" smtClean="0"/>
              <a:t>belanja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orang </a:t>
            </a:r>
            <a:r>
              <a:rPr lang="en-US" dirty="0" err="1" smtClean="0"/>
              <a:t>butuh</a:t>
            </a:r>
            <a:r>
              <a:rPr lang="en-US" dirty="0" smtClean="0"/>
              <a:t> self reward juga, </a:t>
            </a:r>
            <a:r>
              <a:rPr lang="en-US" dirty="0" err="1" smtClean="0"/>
              <a:t>bukan</a:t>
            </a:r>
            <a:r>
              <a:rPr lang="en-US" dirty="0" smtClean="0"/>
              <a:t>? Nah,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30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keinginanmu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self reward!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tersier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3. </a:t>
            </a:r>
            <a:r>
              <a:rPr lang="en-US" b="1" dirty="0" err="1" smtClean="0"/>
              <a:t>Alokasi</a:t>
            </a:r>
            <a:r>
              <a:rPr lang="en-US" b="1" dirty="0" smtClean="0"/>
              <a:t> 20 </a:t>
            </a:r>
            <a:r>
              <a:rPr lang="en-US" b="1" dirty="0" err="1" smtClean="0"/>
              <a:t>Persen</a:t>
            </a:r>
            <a:r>
              <a:rPr lang="en-US" b="1" dirty="0" smtClean="0"/>
              <a:t> </a:t>
            </a:r>
            <a:r>
              <a:rPr lang="en-US" b="1" dirty="0" err="1" smtClean="0"/>
              <a:t>Gaji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Tabungan </a:t>
            </a:r>
            <a:r>
              <a:rPr lang="en-US" b="1" dirty="0" err="1" smtClean="0">
                <a:hlinkClick r:id="rId3"/>
              </a:rPr>
              <a:t>dan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Investasi</a:t>
            </a:r>
            <a:endParaRPr lang="en-US" b="1" dirty="0" smtClean="0"/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menabung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dana </a:t>
            </a:r>
            <a:r>
              <a:rPr lang="en-US" dirty="0" err="1" smtClean="0"/>
              <a:t>darurat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alokasikan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mempesiapkan</a:t>
            </a:r>
            <a:r>
              <a:rPr lang="en-US" dirty="0" smtClean="0"/>
              <a:t> dana di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terduga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menabung</a:t>
            </a:r>
            <a:r>
              <a:rPr lang="en-US" dirty="0" smtClean="0"/>
              <a:t>, </a:t>
            </a:r>
            <a:r>
              <a:rPr lang="en-US" b="1" dirty="0" err="1" smtClean="0">
                <a:hlinkClick r:id="rId3"/>
              </a:rPr>
              <a:t>investasi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dapat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mengoptimalkan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penghasilanmu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 di masa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nikah</a:t>
            </a:r>
            <a:r>
              <a:rPr lang="en-US" dirty="0" smtClean="0"/>
              <a:t>,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, dana </a:t>
            </a:r>
            <a:r>
              <a:rPr lang="en-US" dirty="0" err="1" smtClean="0"/>
              <a:t>pensiun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 </a:t>
            </a:r>
          </a:p>
          <a:p>
            <a:r>
              <a:rPr lang="en-US" dirty="0" err="1" smtClean="0"/>
              <a:t>Seringkali</a:t>
            </a:r>
            <a:r>
              <a:rPr lang="en-US" dirty="0" smtClean="0"/>
              <a:t>, orang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>
                <a:hlinkClick r:id="rId3"/>
              </a:rPr>
              <a:t>instrumen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investasi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berisiko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rendah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seperti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reksadana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Pilihlah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imbal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optimal.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reksadana</a:t>
            </a:r>
            <a:r>
              <a:rPr lang="en-US" dirty="0" smtClean="0"/>
              <a:t>, </a:t>
            </a:r>
            <a:r>
              <a:rPr lang="en-US" b="1" dirty="0" err="1" smtClean="0">
                <a:hlinkClick r:id="rId4"/>
              </a:rPr>
              <a:t>emas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batangan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atau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logam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mulia</a:t>
            </a:r>
            <a:r>
              <a:rPr lang="en-US" dirty="0" smtClean="0"/>
              <a:t> juga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dipertimbangkan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b="1" dirty="0" smtClean="0">
                <a:hlinkClick r:id="rId5"/>
              </a:rPr>
              <a:t>Surat </a:t>
            </a:r>
            <a:r>
              <a:rPr lang="en-US" b="1" dirty="0" err="1" smtClean="0">
                <a:hlinkClick r:id="rId5"/>
              </a:rPr>
              <a:t>Berharga</a:t>
            </a:r>
            <a:r>
              <a:rPr lang="en-US" b="1" dirty="0" smtClean="0">
                <a:hlinkClick r:id="rId5"/>
              </a:rPr>
              <a:t> Negara (SBN) </a:t>
            </a:r>
            <a:r>
              <a:rPr lang="en-US" b="1" dirty="0" err="1" smtClean="0">
                <a:hlinkClick r:id="rId5"/>
              </a:rPr>
              <a:t>Ritel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mendiversifikasi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, juga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100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kupon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pokoknya</a:t>
            </a:r>
            <a:r>
              <a:rPr lang="en-US" dirty="0" smtClean="0"/>
              <a:t> </a:t>
            </a:r>
            <a:r>
              <a:rPr lang="en-US" dirty="0" err="1" smtClean="0"/>
              <a:t>dijamin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tips,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berbelanja</a:t>
            </a:r>
            <a:r>
              <a:rPr lang="en-US" baseline="0" dirty="0" smtClean="0"/>
              <a:t> di supermarket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Alokasi</a:t>
            </a:r>
            <a:r>
              <a:rPr lang="en-US" b="1" dirty="0" smtClean="0"/>
              <a:t> 20 </a:t>
            </a:r>
            <a:r>
              <a:rPr lang="en-US" b="1" dirty="0" err="1" smtClean="0"/>
              <a:t>Persen</a:t>
            </a:r>
            <a:r>
              <a:rPr lang="en-US" b="1" dirty="0" smtClean="0"/>
              <a:t> </a:t>
            </a:r>
            <a:r>
              <a:rPr lang="en-US" b="1" dirty="0" err="1" smtClean="0"/>
              <a:t>Gaji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Tabungan </a:t>
            </a:r>
            <a:r>
              <a:rPr lang="en-US" b="1" dirty="0" err="1" smtClean="0">
                <a:hlinkClick r:id="rId3"/>
              </a:rPr>
              <a:t>dan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Investasi</a:t>
            </a:r>
            <a:endParaRPr lang="en-US" b="1" dirty="0" smtClean="0"/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menabung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dana </a:t>
            </a:r>
            <a:r>
              <a:rPr lang="en-US" dirty="0" err="1" smtClean="0"/>
              <a:t>darurat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alokasikan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mempesiapkan</a:t>
            </a:r>
            <a:r>
              <a:rPr lang="en-US" dirty="0" smtClean="0"/>
              <a:t> dana di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terduga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menabung</a:t>
            </a:r>
            <a:r>
              <a:rPr lang="en-US" dirty="0" smtClean="0"/>
              <a:t>, </a:t>
            </a:r>
            <a:r>
              <a:rPr lang="en-US" b="1" dirty="0" err="1" smtClean="0">
                <a:hlinkClick r:id="rId3"/>
              </a:rPr>
              <a:t>investasi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dapat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mengoptimalkan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penghasilanmu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 di masa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nikah</a:t>
            </a:r>
            <a:r>
              <a:rPr lang="en-US" dirty="0" smtClean="0"/>
              <a:t>,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, dana </a:t>
            </a:r>
            <a:r>
              <a:rPr lang="en-US" dirty="0" err="1" smtClean="0"/>
              <a:t>pensiun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 </a:t>
            </a:r>
          </a:p>
          <a:p>
            <a:r>
              <a:rPr lang="en-US" dirty="0" err="1" smtClean="0"/>
              <a:t>Seringkali</a:t>
            </a:r>
            <a:r>
              <a:rPr lang="en-US" dirty="0" smtClean="0"/>
              <a:t>, orang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>
                <a:hlinkClick r:id="rId3"/>
              </a:rPr>
              <a:t>instrumen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investasi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berisiko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rendah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seperti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reksadana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Pilihlah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imbal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optimal.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reksadana</a:t>
            </a:r>
            <a:r>
              <a:rPr lang="en-US" dirty="0" smtClean="0"/>
              <a:t>, </a:t>
            </a:r>
            <a:r>
              <a:rPr lang="en-US" b="1" dirty="0" err="1" smtClean="0">
                <a:hlinkClick r:id="rId4"/>
              </a:rPr>
              <a:t>emas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batangan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atau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logam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mulia</a:t>
            </a:r>
            <a:r>
              <a:rPr lang="en-US" dirty="0" smtClean="0"/>
              <a:t> juga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dipertimbangkan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b="1" dirty="0" smtClean="0">
                <a:hlinkClick r:id="rId5"/>
              </a:rPr>
              <a:t>Surat </a:t>
            </a:r>
            <a:r>
              <a:rPr lang="en-US" b="1" dirty="0" err="1" smtClean="0">
                <a:hlinkClick r:id="rId5"/>
              </a:rPr>
              <a:t>Berharga</a:t>
            </a:r>
            <a:r>
              <a:rPr lang="en-US" b="1" dirty="0" smtClean="0">
                <a:hlinkClick r:id="rId5"/>
              </a:rPr>
              <a:t> Negara (SBN) </a:t>
            </a:r>
            <a:r>
              <a:rPr lang="en-US" b="1" dirty="0" err="1" smtClean="0">
                <a:hlinkClick r:id="rId5"/>
              </a:rPr>
              <a:t>Ritel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mendiversifikasi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, juga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100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kupon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pokoknya</a:t>
            </a:r>
            <a:r>
              <a:rPr lang="en-US" dirty="0" smtClean="0"/>
              <a:t> </a:t>
            </a:r>
            <a:r>
              <a:rPr lang="en-US" dirty="0" err="1" smtClean="0"/>
              <a:t>dijamin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Alokasi</a:t>
            </a:r>
            <a:r>
              <a:rPr lang="en-US" b="1" dirty="0" smtClean="0"/>
              <a:t> 30 </a:t>
            </a:r>
            <a:r>
              <a:rPr lang="en-US" b="1" dirty="0" err="1" smtClean="0"/>
              <a:t>Persen</a:t>
            </a:r>
            <a:r>
              <a:rPr lang="en-US" b="1" dirty="0" smtClean="0"/>
              <a:t> </a:t>
            </a:r>
            <a:r>
              <a:rPr lang="en-US" b="1" dirty="0" err="1" smtClean="0"/>
              <a:t>Gaji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Keinginan</a:t>
            </a:r>
            <a:endParaRPr lang="en-US" b="1" dirty="0" smtClean="0"/>
          </a:p>
          <a:p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30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hiburan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langganan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streaming film, </a:t>
            </a:r>
            <a:r>
              <a:rPr lang="en-US" dirty="0" err="1" smtClean="0"/>
              <a:t>jalan-jalan</a:t>
            </a:r>
            <a:r>
              <a:rPr lang="en-US" dirty="0" smtClean="0"/>
              <a:t>, staycation, </a:t>
            </a:r>
            <a:r>
              <a:rPr lang="en-US" dirty="0" err="1" smtClean="0"/>
              <a:t>belanja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orang </a:t>
            </a:r>
            <a:r>
              <a:rPr lang="en-US" dirty="0" err="1" smtClean="0"/>
              <a:t>butuh</a:t>
            </a:r>
            <a:r>
              <a:rPr lang="en-US" dirty="0" smtClean="0"/>
              <a:t> self reward juga, </a:t>
            </a:r>
            <a:r>
              <a:rPr lang="en-US" dirty="0" err="1" smtClean="0"/>
              <a:t>bukan</a:t>
            </a:r>
            <a:r>
              <a:rPr lang="en-US" dirty="0" smtClean="0"/>
              <a:t>? Nah,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30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keinginanmu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self reward!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tersier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5CD9-59D5-5147-9F12-395E1BE5D8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1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0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7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6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56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8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0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1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48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1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0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D46A4-AD55-ED46-AD71-AA0C0B198C5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1E89-AF1F-5248-94B9-55C1D4DD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8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D46A4-AD55-ED46-AD71-AA0C0B198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1E89-AF1F-5248-94B9-55C1D4DD4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5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1151" y="214313"/>
            <a:ext cx="8229600" cy="857250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latin typeface="Arial Black" panose="020B0A04020102020204" pitchFamily="34" charset="0"/>
              </a:rPr>
              <a:t>Tips </a:t>
            </a:r>
            <a:r>
              <a:rPr lang="en-GB" altLang="en-US" sz="3200" dirty="0" err="1" smtClean="0">
                <a:latin typeface="Arial Black" panose="020B0A04020102020204" pitchFamily="34" charset="0"/>
              </a:rPr>
              <a:t>Menabung</a:t>
            </a:r>
            <a:endParaRPr lang="id-ID" altLang="en-US" sz="3200" dirty="0" smtClean="0">
              <a:latin typeface="Arial Black" panose="020B0A04020102020204" pitchFamily="34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76045" y="1071563"/>
            <a:ext cx="7242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err="1" smtClean="0">
                <a:latin typeface="Arial" panose="020B0604020202020204" pitchFamily="34" charset="0"/>
              </a:rPr>
              <a:t>Sedini</a:t>
            </a:r>
            <a:r>
              <a:rPr lang="en-GB" altLang="en-US" sz="1800" b="1" dirty="0" smtClean="0">
                <a:latin typeface="Arial" panose="020B0604020202020204" pitchFamily="34" charset="0"/>
              </a:rPr>
              <a:t> </a:t>
            </a:r>
            <a:r>
              <a:rPr lang="en-GB" altLang="en-US" sz="1800" b="1" dirty="0" err="1" smtClean="0">
                <a:latin typeface="Arial" panose="020B0604020202020204" pitchFamily="34" charset="0"/>
              </a:rPr>
              <a:t>Mungkin</a:t>
            </a:r>
            <a:r>
              <a:rPr lang="en-GB" altLang="en-US" sz="1800" b="1" dirty="0" smtClean="0">
                <a:latin typeface="Arial" panose="020B0604020202020204" pitchFamily="34" charset="0"/>
              </a:rPr>
              <a:t> (</a:t>
            </a:r>
            <a:r>
              <a:rPr lang="en-GB" altLang="en-US" sz="1800" b="1" dirty="0" err="1" smtClean="0">
                <a:latin typeface="Arial" panose="020B0604020202020204" pitchFamily="34" charset="0"/>
              </a:rPr>
              <a:t>Membeli</a:t>
            </a:r>
            <a:r>
              <a:rPr lang="en-GB" altLang="en-US" sz="1800" b="1" dirty="0" smtClean="0">
                <a:latin typeface="Arial" panose="020B0604020202020204" pitchFamily="34" charset="0"/>
              </a:rPr>
              <a:t> </a:t>
            </a:r>
            <a:r>
              <a:rPr lang="en-GB" altLang="en-US" sz="1800" b="1" dirty="0" err="1" smtClean="0">
                <a:latin typeface="Arial" panose="020B0604020202020204" pitchFamily="34" charset="0"/>
              </a:rPr>
              <a:t>Waktu</a:t>
            </a:r>
            <a:r>
              <a:rPr lang="en-GB" altLang="en-US" sz="1800" b="1" dirty="0" smtClean="0">
                <a:latin typeface="Arial" panose="020B0604020202020204" pitchFamily="34" charset="0"/>
              </a:rPr>
              <a:t>)</a:t>
            </a:r>
            <a:endParaRPr lang="id-ID" altLang="en-US" sz="1800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LSP FPSB INDONESIA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55C84A-68AC-45E9-B454-87726FB32A41}" type="datetime1">
              <a:rPr lang="id-ID"/>
              <a:pPr>
                <a:defRPr/>
              </a:pPr>
              <a:t>22/05/2023</a:t>
            </a:fld>
            <a:endParaRPr lang="id-ID"/>
          </a:p>
        </p:txBody>
      </p:sp>
      <p:sp>
        <p:nvSpPr>
          <p:cNvPr id="2560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7A82CA-1A58-415E-AF0B-B7312C5B485F}" type="slidenum">
              <a:rPr lang="id-ID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d-ID" altLang="en-US" sz="900">
              <a:solidFill>
                <a:srgbClr val="898989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80407"/>
              </p:ext>
            </p:extLst>
          </p:nvPr>
        </p:nvGraphicFramePr>
        <p:xfrm>
          <a:off x="5093665" y="1525438"/>
          <a:ext cx="3850648" cy="219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3" imgW="2920951" imgH="1663656" progId="Excel.Sheet.12">
                  <p:embed/>
                </p:oleObj>
              </mc:Choice>
              <mc:Fallback>
                <p:oleObj name="Worksheet" r:id="rId3" imgW="2920951" imgH="16636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3665" y="1525438"/>
                        <a:ext cx="3850648" cy="219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65" y="1525438"/>
            <a:ext cx="3908641" cy="2182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33821" y="1879878"/>
            <a:ext cx="106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1A9B3215-079D-13E6-B29E-D8E37C4BC235}"/>
              </a:ext>
            </a:extLst>
          </p:cNvPr>
          <p:cNvSpPr/>
          <p:nvPr/>
        </p:nvSpPr>
        <p:spPr>
          <a:xfrm flipH="1">
            <a:off x="1646927" y="167554"/>
            <a:ext cx="3552378" cy="4599709"/>
          </a:xfrm>
          <a:prstGeom prst="rtTriangle">
            <a:avLst/>
          </a:prstGeom>
          <a:solidFill>
            <a:srgbClr val="DCAF00">
              <a:alpha val="1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93832"/>
            <a:ext cx="1321606" cy="6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1151" y="214313"/>
            <a:ext cx="8229600" cy="857250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latin typeface="Arial Black" panose="020B0A04020102020204" pitchFamily="34" charset="0"/>
              </a:rPr>
              <a:t>Tips </a:t>
            </a:r>
            <a:r>
              <a:rPr lang="en-GB" altLang="en-US" sz="3200" dirty="0" err="1" smtClean="0">
                <a:latin typeface="Arial Black" panose="020B0A04020102020204" pitchFamily="34" charset="0"/>
              </a:rPr>
              <a:t>Berinvestasi</a:t>
            </a:r>
            <a:endParaRPr lang="id-ID" altLang="en-US" sz="3200" dirty="0" smtClean="0">
              <a:latin typeface="Arial Black" panose="020B0A04020102020204" pitchFamily="34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76045" y="1071563"/>
            <a:ext cx="4609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latin typeface="Arial" panose="020B0604020202020204" pitchFamily="34" charset="0"/>
              </a:rPr>
              <a:t>Regular </a:t>
            </a:r>
            <a:r>
              <a:rPr lang="en-GB" altLang="en-US" sz="1800" dirty="0" smtClean="0">
                <a:latin typeface="Arial" panose="020B0604020202020204" pitchFamily="34" charset="0"/>
              </a:rPr>
              <a:t>(Dollar Cost Averaging)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1800" dirty="0" err="1" smtClean="0">
                <a:latin typeface="Arial" panose="020B0604020202020204" pitchFamily="34" charset="0"/>
              </a:rPr>
              <a:t>Disiplin</a:t>
            </a:r>
            <a:endParaRPr lang="en-GB" altLang="en-US" sz="18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1800" dirty="0" err="1" smtClean="0">
                <a:latin typeface="Arial" panose="020B0604020202020204" pitchFamily="34" charset="0"/>
              </a:rPr>
              <a:t>Simpan</a:t>
            </a:r>
            <a:r>
              <a:rPr lang="en-GB" altLang="en-US" sz="1800" dirty="0" smtClean="0"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latin typeface="Arial" panose="020B0604020202020204" pitchFamily="34" charset="0"/>
              </a:rPr>
              <a:t>secara</a:t>
            </a:r>
            <a:r>
              <a:rPr lang="en-GB" altLang="en-US" sz="1800" dirty="0" smtClean="0"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latin typeface="Arial" panose="020B0604020202020204" pitchFamily="34" charset="0"/>
              </a:rPr>
              <a:t>berkala</a:t>
            </a:r>
            <a:endParaRPr lang="en-GB" altLang="en-US" sz="18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1800" dirty="0" err="1" smtClean="0">
                <a:latin typeface="Arial" panose="020B0604020202020204" pitchFamily="34" charset="0"/>
              </a:rPr>
              <a:t>Jangka</a:t>
            </a:r>
            <a:r>
              <a:rPr lang="en-GB" altLang="en-US" sz="1800" dirty="0" smtClean="0"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latin typeface="Arial" panose="020B0604020202020204" pitchFamily="34" charset="0"/>
              </a:rPr>
              <a:t>panjang</a:t>
            </a:r>
            <a:endParaRPr lang="en-GB" altLang="en-US" sz="18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1800" dirty="0" err="1" smtClean="0">
                <a:latin typeface="Arial" panose="020B0604020202020204" pitchFamily="34" charset="0"/>
              </a:rPr>
              <a:t>Tidak</a:t>
            </a:r>
            <a:r>
              <a:rPr lang="en-GB" altLang="en-US" sz="1800" dirty="0" smtClean="0"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latin typeface="Arial" panose="020B0604020202020204" pitchFamily="34" charset="0"/>
              </a:rPr>
              <a:t>terpengaruh</a:t>
            </a:r>
            <a:r>
              <a:rPr lang="en-GB" altLang="en-US" sz="1800" dirty="0" smtClean="0"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latin typeface="Arial" panose="020B0604020202020204" pitchFamily="34" charset="0"/>
              </a:rPr>
              <a:t>pasar</a:t>
            </a:r>
            <a:endParaRPr lang="id-ID" altLang="en-US" sz="1800" dirty="0">
              <a:latin typeface="Arial" panose="020B0604020202020204" pitchFamily="34" charset="0"/>
            </a:endParaRPr>
          </a:p>
        </p:txBody>
      </p:sp>
      <p:sp>
        <p:nvSpPr>
          <p:cNvPr id="2560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7A82CA-1A58-415E-AF0B-B7312C5B485F}" type="slidenum">
              <a:rPr lang="id-ID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d-ID" altLang="en-US" sz="900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554" y="1135151"/>
            <a:ext cx="3316179" cy="3568524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1A9B3215-079D-13E6-B29E-D8E37C4BC235}"/>
              </a:ext>
            </a:extLst>
          </p:cNvPr>
          <p:cNvSpPr/>
          <p:nvPr/>
        </p:nvSpPr>
        <p:spPr>
          <a:xfrm flipH="1">
            <a:off x="775853" y="84668"/>
            <a:ext cx="3552378" cy="4599709"/>
          </a:xfrm>
          <a:prstGeom prst="rtTriangle">
            <a:avLst/>
          </a:prstGeom>
          <a:solidFill>
            <a:srgbClr val="DCAF00">
              <a:alpha val="1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93832"/>
            <a:ext cx="1321606" cy="6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238">
            <a:off x="5089007" y="331118"/>
            <a:ext cx="2562625" cy="4552749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-1217207" y="1057887"/>
            <a:ext cx="9803329" cy="3371850"/>
          </a:xfrm>
          <a:prstGeom prst="flowChartTerminator">
            <a:avLst/>
          </a:prstGeom>
          <a:solidFill>
            <a:schemeClr val="accent6">
              <a:lumMod val="75000"/>
              <a:alpha val="31000"/>
            </a:schemeClr>
          </a:solidFill>
          <a:ln>
            <a:noFill/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59058" y="1488084"/>
            <a:ext cx="5077599" cy="251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0%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Keinginan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None/>
            </a:pP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Self Reward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Work Hard Play Hard…</a:t>
            </a:r>
          </a:p>
          <a:p>
            <a:pPr>
              <a:buNone/>
            </a:pP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Gunakan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30%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pendapatanmu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elanja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langganan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streaming film, staycation,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dll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sz="9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Ingat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maksimal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hanya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30%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ya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31555-5143-493A-91C8-3B6454022404}" type="slidenum">
              <a:rPr lang="id-ID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d-ID" altLang="en-US" sz="9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93832"/>
            <a:ext cx="1321606" cy="6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579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"/>
            <a:ext cx="9178290" cy="4632385"/>
            <a:chOff x="0" y="-1"/>
            <a:chExt cx="9178290" cy="4632385"/>
          </a:xfrm>
        </p:grpSpPr>
        <p:grpSp>
          <p:nvGrpSpPr>
            <p:cNvPr id="16" name="Group 15"/>
            <p:cNvGrpSpPr/>
            <p:nvPr/>
          </p:nvGrpSpPr>
          <p:grpSpPr>
            <a:xfrm>
              <a:off x="5417820" y="-1"/>
              <a:ext cx="3760470" cy="4632385"/>
              <a:chOff x="5417820" y="-1"/>
              <a:chExt cx="3760470" cy="4632385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5417820" y="-1"/>
                <a:ext cx="3760470" cy="4632385"/>
              </a:xfrm>
              <a:custGeom>
                <a:avLst/>
                <a:gdLst>
                  <a:gd name="connsiteX0" fmla="*/ 0 w 3760470"/>
                  <a:gd name="connsiteY0" fmla="*/ 0 h 4632385"/>
                  <a:gd name="connsiteX1" fmla="*/ 3760470 w 3760470"/>
                  <a:gd name="connsiteY1" fmla="*/ 0 h 4632385"/>
                  <a:gd name="connsiteX2" fmla="*/ 3760470 w 3760470"/>
                  <a:gd name="connsiteY2" fmla="*/ 4632385 h 4632385"/>
                  <a:gd name="connsiteX3" fmla="*/ 3749040 w 3760470"/>
                  <a:gd name="connsiteY3" fmla="*/ 4632385 h 4632385"/>
                  <a:gd name="connsiteX4" fmla="*/ 3749040 w 3760470"/>
                  <a:gd name="connsiteY4" fmla="*/ 3097531 h 4632385"/>
                  <a:gd name="connsiteX5" fmla="*/ 2256188 w 3760470"/>
                  <a:gd name="connsiteY5" fmla="*/ 4327752 h 4632385"/>
                  <a:gd name="connsiteX6" fmla="*/ 1375222 w 3760470"/>
                  <a:gd name="connsiteY6" fmla="*/ 4632385 h 4632385"/>
                  <a:gd name="connsiteX7" fmla="*/ 0 w 3760470"/>
                  <a:gd name="connsiteY7" fmla="*/ 4632385 h 46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60470" h="4632385">
                    <a:moveTo>
                      <a:pt x="0" y="0"/>
                    </a:moveTo>
                    <a:lnTo>
                      <a:pt x="3760470" y="0"/>
                    </a:lnTo>
                    <a:lnTo>
                      <a:pt x="3760470" y="4632385"/>
                    </a:lnTo>
                    <a:lnTo>
                      <a:pt x="3749040" y="4632385"/>
                    </a:lnTo>
                    <a:lnTo>
                      <a:pt x="3749040" y="3097531"/>
                    </a:lnTo>
                    <a:lnTo>
                      <a:pt x="2256188" y="4327752"/>
                    </a:lnTo>
                    <a:lnTo>
                      <a:pt x="1375222" y="4632385"/>
                    </a:lnTo>
                    <a:lnTo>
                      <a:pt x="0" y="463238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452738" y="1706999"/>
                <a:ext cx="3357061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Don’t go </a:t>
                </a:r>
                <a:r>
                  <a:rPr lang="en-US" sz="28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b</a:t>
                </a:r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roke</a:t>
                </a:r>
              </a:p>
              <a:p>
                <a:pPr algn="ctr"/>
                <a:r>
                  <a:rPr lang="en-US" sz="28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t</a:t>
                </a:r>
                <a: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rying to</a:t>
                </a:r>
              </a:p>
              <a:p>
                <a:pPr algn="ctr"/>
                <a:r>
                  <a:rPr lang="en-US" sz="28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l</a:t>
                </a:r>
                <a:r>
                  <a:rPr lang="en-US" sz="28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ook Rich</a:t>
                </a:r>
                <a:r>
                  <a:rPr lang="en-US" sz="40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0" y="0"/>
              <a:ext cx="5600700" cy="4629150"/>
              <a:chOff x="0" y="0"/>
              <a:chExt cx="5600700" cy="46291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065" r="1799" b="27624"/>
              <a:stretch/>
            </p:blipFill>
            <p:spPr>
              <a:xfrm>
                <a:off x="0" y="388619"/>
                <a:ext cx="5498458" cy="4240531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0" y="0"/>
                <a:ext cx="5600700" cy="8931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66" y="170118"/>
            <a:ext cx="1632346" cy="7230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246504"/>
            <a:ext cx="1241595" cy="4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475" r="16073"/>
          <a:stretch/>
        </p:blipFill>
        <p:spPr>
          <a:xfrm flipH="1">
            <a:off x="1142534" y="1379747"/>
            <a:ext cx="2020259" cy="3288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458E2-45D0-26EF-04D7-43209D0D662B}"/>
              </a:ext>
            </a:extLst>
          </p:cNvPr>
          <p:cNvSpPr txBox="1"/>
          <p:nvPr/>
        </p:nvSpPr>
        <p:spPr>
          <a:xfrm>
            <a:off x="3286628" y="361597"/>
            <a:ext cx="5115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Menciptakan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Penghasilan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Tambahan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98E277-E30A-094A-AA3A-6A9F716DF211}"/>
              </a:ext>
            </a:extLst>
          </p:cNvPr>
          <p:cNvSpPr/>
          <p:nvPr/>
        </p:nvSpPr>
        <p:spPr>
          <a:xfrm>
            <a:off x="3696014" y="910464"/>
            <a:ext cx="5281640" cy="11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2737"/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Kuliner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Online, </a:t>
            </a:r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1A9B3215-079D-13E6-B29E-D8E37C4BC235}"/>
              </a:ext>
            </a:extLst>
          </p:cNvPr>
          <p:cNvSpPr/>
          <p:nvPr/>
        </p:nvSpPr>
        <p:spPr>
          <a:xfrm flipH="1">
            <a:off x="775853" y="-36945"/>
            <a:ext cx="3552378" cy="4599709"/>
          </a:xfrm>
          <a:prstGeom prst="rtTriangle">
            <a:avLst/>
          </a:prstGeom>
          <a:solidFill>
            <a:srgbClr val="DCAF00">
              <a:alpha val="1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xmlns="" id="{4CFC7932-2156-EFD9-9CFC-5FD8F84E20DE}"/>
              </a:ext>
            </a:extLst>
          </p:cNvPr>
          <p:cNvSpPr/>
          <p:nvPr/>
        </p:nvSpPr>
        <p:spPr>
          <a:xfrm>
            <a:off x="3699073" y="911821"/>
            <a:ext cx="2805138" cy="1100073"/>
          </a:xfrm>
          <a:prstGeom prst="homePlate">
            <a:avLst>
              <a:gd name="adj" fmla="val 27396"/>
            </a:avLst>
          </a:prstGeom>
          <a:solidFill>
            <a:srgbClr val="DCA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00"/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Modal Dana </a:t>
            </a:r>
          </a:p>
          <a:p>
            <a:pPr marL="190500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Tinggi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Keuntungan</a:t>
            </a:r>
            <a:endParaRPr lang="en-GB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/>
            <a:r>
              <a:rPr lang="en-GB" sz="1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Tinggi</a:t>
            </a:r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A98E277-E30A-094A-AA3A-6A9F716DF211}"/>
              </a:ext>
            </a:extLst>
          </p:cNvPr>
          <p:cNvSpPr/>
          <p:nvPr/>
        </p:nvSpPr>
        <p:spPr>
          <a:xfrm>
            <a:off x="3367486" y="2111591"/>
            <a:ext cx="5281640" cy="11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2737"/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Asuransi</a:t>
            </a: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xmlns="" id="{4CFC7932-2156-EFD9-9CFC-5FD8F84E20DE}"/>
              </a:ext>
            </a:extLst>
          </p:cNvPr>
          <p:cNvSpPr/>
          <p:nvPr/>
        </p:nvSpPr>
        <p:spPr>
          <a:xfrm>
            <a:off x="3370545" y="2112948"/>
            <a:ext cx="2805138" cy="1100073"/>
          </a:xfrm>
          <a:prstGeom prst="homePlate">
            <a:avLst>
              <a:gd name="adj" fmla="val 27396"/>
            </a:avLst>
          </a:prstGeom>
          <a:solidFill>
            <a:srgbClr val="DCA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00"/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Modal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Skil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&amp; Network </a:t>
            </a:r>
          </a:p>
          <a:p>
            <a:pPr marL="190500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Tinggi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Keuntungan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/>
            <a:r>
              <a:rPr lang="en-GB" sz="1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7" grpId="0" animBg="1"/>
      <p:bldP spid="27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458E2-45D0-26EF-04D7-43209D0D662B}"/>
              </a:ext>
            </a:extLst>
          </p:cNvPr>
          <p:cNvSpPr txBox="1"/>
          <p:nvPr/>
        </p:nvSpPr>
        <p:spPr>
          <a:xfrm>
            <a:off x="3611780" y="314582"/>
            <a:ext cx="5115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Mengapa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Bisnis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Asuransi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Jiwa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1A9B3215-079D-13E6-B29E-D8E37C4BC235}"/>
              </a:ext>
            </a:extLst>
          </p:cNvPr>
          <p:cNvSpPr/>
          <p:nvPr/>
        </p:nvSpPr>
        <p:spPr>
          <a:xfrm flipH="1">
            <a:off x="77638" y="100631"/>
            <a:ext cx="3552378" cy="4599709"/>
          </a:xfrm>
          <a:prstGeom prst="rtTriangle">
            <a:avLst/>
          </a:prstGeom>
          <a:solidFill>
            <a:srgbClr val="DCAF00">
              <a:alpha val="1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623733" y="796818"/>
            <a:ext cx="532553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1950" indent="-3619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Potensi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masih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besar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penetrasi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baru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%)</a:t>
            </a:r>
            <a:endParaRPr lang="en-GB" altLang="en-US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61950" indent="-3619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Bebas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Resesi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&amp;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Pandemi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GB" altLang="en-US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61950" indent="-3619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GB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ibutuhkan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semua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orang</a:t>
            </a:r>
          </a:p>
          <a:p>
            <a:pPr marL="361950" indent="-3619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Pilihan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Produk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Beragam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(Dana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Pensiun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Dana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Pendidikan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Pengganti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Penghasilan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Pengganti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Biaya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Rawat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Inap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Pemindahan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Kekayaan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Pelestarian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Harta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361950" indent="-3619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Aman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Diawasi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OJK</a:t>
            </a:r>
          </a:p>
          <a:p>
            <a:pPr marL="361950" indent="-3619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Minim Modal,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Persaingan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dan</a:t>
            </a: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Risiko</a:t>
            </a:r>
            <a:endParaRPr lang="en-GB" altLang="en-US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04863" indent="-449263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GB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KOMISI = Income BESAR</a:t>
            </a:r>
          </a:p>
          <a:p>
            <a:pPr marL="804863" indent="-449263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GB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TRIP </a:t>
            </a:r>
            <a:r>
              <a:rPr lang="en-GB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</a:t>
            </a:r>
            <a:r>
              <a:rPr lang="en-GB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Luar</a:t>
            </a:r>
            <a:r>
              <a:rPr lang="en-GB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Negeri</a:t>
            </a:r>
            <a:endParaRPr lang="en-GB" altLang="en-US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6" y="-9625"/>
            <a:ext cx="36215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543" y="1720017"/>
            <a:ext cx="5128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112144"/>
                </a:solidFill>
                <a:latin typeface="Calibri"/>
                <a:cs typeface="Calibri"/>
              </a:rPr>
              <a:t>Terima</a:t>
            </a:r>
            <a:r>
              <a:rPr lang="en-US" sz="7200" b="1" dirty="0">
                <a:solidFill>
                  <a:srgbClr val="112144"/>
                </a:solidFill>
                <a:latin typeface="Calibri"/>
                <a:cs typeface="Calibri"/>
              </a:rPr>
              <a:t> </a:t>
            </a:r>
            <a:r>
              <a:rPr lang="en-US" sz="7200" b="1" dirty="0" err="1">
                <a:solidFill>
                  <a:srgbClr val="112144"/>
                </a:solidFill>
                <a:latin typeface="Calibri"/>
                <a:cs typeface="Calibri"/>
              </a:rPr>
              <a:t>Kasih</a:t>
            </a:r>
            <a:endParaRPr lang="en-US" sz="7200" b="1" dirty="0">
              <a:solidFill>
                <a:srgbClr val="11214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4"/>
          <p:cNvSpPr/>
          <p:nvPr/>
        </p:nvSpPr>
        <p:spPr>
          <a:xfrm flipH="1" flipV="1">
            <a:off x="5615708" y="2290619"/>
            <a:ext cx="2252817" cy="1812494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16" y="718229"/>
            <a:ext cx="1668282" cy="29658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07104" y="3023664"/>
            <a:ext cx="2716307" cy="797742"/>
            <a:chOff x="5307104" y="2940540"/>
            <a:chExt cx="2716307" cy="797742"/>
          </a:xfrm>
        </p:grpSpPr>
        <p:sp>
          <p:nvSpPr>
            <p:cNvPr id="3" name="Flowchart: Manual Input 2"/>
            <p:cNvSpPr/>
            <p:nvPr/>
          </p:nvSpPr>
          <p:spPr>
            <a:xfrm flipH="1" flipV="1">
              <a:off x="5307104" y="2940540"/>
              <a:ext cx="2716307" cy="797742"/>
            </a:xfrm>
            <a:prstGeom prst="flowChartManualInput">
              <a:avLst/>
            </a:prstGeom>
            <a:solidFill>
              <a:srgbClr val="E3C0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15709" y="2997688"/>
              <a:ext cx="21797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F497D">
                      <a:lumMod val="75000"/>
                    </a:srgbClr>
                  </a:solidFill>
                  <a:latin typeface="Arial Black" panose="020B0A04020102020204" pitchFamily="34" charset="0"/>
                </a:rPr>
                <a:t>Risye Dillianti</a:t>
              </a:r>
              <a:endParaRPr lang="en-US" sz="2400" b="1" dirty="0" smtClean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1F497D">
                      <a:lumMod val="75000"/>
                    </a:srgbClr>
                  </a:solidFill>
                </a:rPr>
                <a:t>CEO MNC 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3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4108" b="5144"/>
          <a:stretch/>
        </p:blipFill>
        <p:spPr>
          <a:xfrm>
            <a:off x="-10633" y="-21265"/>
            <a:ext cx="9154634" cy="5167424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xmlns="" id="{2B0C9CC7-A7D5-8B44-894B-7E3146F7B376}"/>
              </a:ext>
            </a:extLst>
          </p:cNvPr>
          <p:cNvSpPr/>
          <p:nvPr/>
        </p:nvSpPr>
        <p:spPr>
          <a:xfrm rot="5400000">
            <a:off x="-1217689" y="1867828"/>
            <a:ext cx="4419986" cy="2131361"/>
          </a:xfrm>
          <a:prstGeom prst="leftArrow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2963"/>
            <a:endParaRPr lang="x-none" sz="1350">
              <a:solidFill>
                <a:schemeClr val="bg1"/>
              </a:solidFill>
              <a:cs typeface="Baloo" panose="03080902040302020200" pitchFamily="66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72A99A-E21D-CD4D-A048-9CF47F0DFA51}"/>
              </a:ext>
            </a:extLst>
          </p:cNvPr>
          <p:cNvSpPr txBox="1"/>
          <p:nvPr/>
        </p:nvSpPr>
        <p:spPr>
          <a:xfrm>
            <a:off x="4207179" y="13516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2400" dirty="0">
              <a:solidFill>
                <a:schemeClr val="accent4">
                  <a:lumMod val="75000"/>
                </a:schemeClr>
              </a:solidFill>
              <a:latin typeface="Bradley Hand" pitchFamily="2" charset="77"/>
              <a:cs typeface="Baloo" panose="03080902040302020200" pitchFamily="66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A1327E-F7A8-0A40-98C7-90457B1952E0}"/>
              </a:ext>
            </a:extLst>
          </p:cNvPr>
          <p:cNvSpPr txBox="1"/>
          <p:nvPr/>
        </p:nvSpPr>
        <p:spPr>
          <a:xfrm>
            <a:off x="4207179" y="2849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solidFill>
                <a:schemeClr val="accent4">
                  <a:lumMod val="75000"/>
                </a:schemeClr>
              </a:solidFill>
              <a:latin typeface="Baloo" panose="03080902040302020200" pitchFamily="66" charset="77"/>
              <a:cs typeface="Baloo" panose="03080902040302020200" pitchFamily="66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1E56DC-80A0-1848-A6CF-5A6935C66FA4}"/>
              </a:ext>
            </a:extLst>
          </p:cNvPr>
          <p:cNvSpPr txBox="1"/>
          <p:nvPr/>
        </p:nvSpPr>
        <p:spPr>
          <a:xfrm>
            <a:off x="4208322" y="1731236"/>
            <a:ext cx="46031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b="1" dirty="0">
              <a:solidFill>
                <a:schemeClr val="accent1">
                  <a:lumMod val="75000"/>
                </a:schemeClr>
              </a:solidFill>
              <a:cs typeface="Baloo" panose="03080902040302020200" pitchFamily="66" charset="77"/>
            </a:endParaRP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xmlns="" id="{4354833B-A46E-2FCE-0C2F-3F6ED420B95E}"/>
              </a:ext>
            </a:extLst>
          </p:cNvPr>
          <p:cNvSpPr/>
          <p:nvPr/>
        </p:nvSpPr>
        <p:spPr>
          <a:xfrm rot="5400000">
            <a:off x="7110216" y="3146911"/>
            <a:ext cx="2502171" cy="1630387"/>
          </a:xfrm>
          <a:prstGeom prst="leftArrow">
            <a:avLst>
              <a:gd name="adj1" fmla="val 50000"/>
              <a:gd name="adj2" fmla="val 57358"/>
            </a:avLst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000" indent="-571500"/>
            <a:endParaRPr lang="x-none" sz="1600" b="1" dirty="0">
              <a:solidFill>
                <a:schemeClr val="tx1"/>
              </a:solidFill>
              <a:cs typeface="Baloo" panose="03080902040302020200" pitchFamily="66" charset="77"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xmlns="" id="{03E18479-93B4-8DE9-DF2E-DD32859678E4}"/>
              </a:ext>
            </a:extLst>
          </p:cNvPr>
          <p:cNvSpPr/>
          <p:nvPr/>
        </p:nvSpPr>
        <p:spPr>
          <a:xfrm rot="5400000">
            <a:off x="3089131" y="1905382"/>
            <a:ext cx="3665683" cy="2810562"/>
          </a:xfrm>
          <a:prstGeom prst="leftArrow">
            <a:avLst/>
          </a:prstGeom>
          <a:solidFill>
            <a:schemeClr val="tx2">
              <a:lumMod val="75000"/>
              <a:alpha val="2338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2963"/>
            <a:endParaRPr lang="x-none" sz="1350">
              <a:solidFill>
                <a:schemeClr val="bg1"/>
              </a:solidFill>
              <a:cs typeface="Baloo" panose="03080902040302020200" pitchFamily="66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39" y="121648"/>
            <a:ext cx="1652686" cy="732026"/>
          </a:xfrm>
          <a:prstGeom prst="rect">
            <a:avLst/>
          </a:prstGeom>
        </p:spPr>
      </p:pic>
      <p:sp>
        <p:nvSpPr>
          <p:cNvPr id="16" name="Flowchart: Terminator 15"/>
          <p:cNvSpPr/>
          <p:nvPr/>
        </p:nvSpPr>
        <p:spPr>
          <a:xfrm>
            <a:off x="2766060" y="3443689"/>
            <a:ext cx="5383530" cy="1461087"/>
          </a:xfrm>
          <a:prstGeom prst="flowChartTerminator">
            <a:avLst/>
          </a:prstGeom>
          <a:solidFill>
            <a:schemeClr val="tx2">
              <a:lumMod val="50000"/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23044" y="3578501"/>
            <a:ext cx="5418471" cy="107721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1905000" indent="-571500" algn="r"/>
            <a:r>
              <a:rPr lang="en-GB" sz="3200" dirty="0" err="1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Pintar</a:t>
            </a:r>
            <a:r>
              <a:rPr lang="en-GB" sz="3200" dirty="0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 </a:t>
            </a:r>
            <a:r>
              <a:rPr lang="en-GB" sz="3200" dirty="0" err="1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Kelola</a:t>
            </a:r>
            <a:r>
              <a:rPr lang="en-GB" sz="3200" dirty="0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 </a:t>
            </a:r>
            <a:r>
              <a:rPr lang="en-GB" sz="3200" dirty="0" err="1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U</a:t>
            </a:r>
            <a:r>
              <a:rPr lang="en-GB" sz="3200" dirty="0" err="1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ang</a:t>
            </a:r>
            <a:r>
              <a:rPr lang="en-GB" sz="3200" dirty="0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 </a:t>
            </a:r>
          </a:p>
          <a:p>
            <a:pPr marL="1905000" indent="-571500" algn="r"/>
            <a:r>
              <a:rPr lang="en-GB" sz="3200" dirty="0" err="1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untuk</a:t>
            </a:r>
            <a:r>
              <a:rPr lang="en-GB" sz="3200" dirty="0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 Masa </a:t>
            </a:r>
            <a:r>
              <a:rPr lang="en-GB" sz="3200" dirty="0" err="1" smtClean="0">
                <a:ln w="0">
                  <a:noFill/>
                </a:ln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Baloo" panose="03080902040302020200" pitchFamily="66" charset="77"/>
              </a:rPr>
              <a:t>Depan</a:t>
            </a:r>
            <a:endParaRPr lang="en-US" sz="2400" b="0" cap="none" spc="0" dirty="0">
              <a:ln w="0">
                <a:noFill/>
              </a:ln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Baloo" panose="03080902040302020200" pitchFamily="66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246504"/>
            <a:ext cx="1241595" cy="4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/>
          <a:stretch/>
        </p:blipFill>
        <p:spPr>
          <a:xfrm>
            <a:off x="235598" y="902504"/>
            <a:ext cx="3418635" cy="4240996"/>
          </a:xfrm>
          <a:prstGeom prst="rect">
            <a:avLst/>
          </a:prstGeom>
        </p:spPr>
      </p:pic>
      <p:sp>
        <p:nvSpPr>
          <p:cNvPr id="26" name="Flowchart: Data 25"/>
          <p:cNvSpPr/>
          <p:nvPr/>
        </p:nvSpPr>
        <p:spPr>
          <a:xfrm>
            <a:off x="1703070" y="1131570"/>
            <a:ext cx="9212580" cy="3371850"/>
          </a:xfrm>
          <a:prstGeom prst="flowChartInputOutput">
            <a:avLst/>
          </a:prstGeom>
          <a:solidFill>
            <a:srgbClr val="FF3399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3920490" y="1828800"/>
            <a:ext cx="5029200" cy="640080"/>
          </a:xfrm>
          <a:prstGeom prst="parallelogram">
            <a:avLst/>
          </a:prstGeom>
          <a:solidFill>
            <a:srgbClr val="7030A0"/>
          </a:solidFill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 Z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menabung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b="1" dirty="0" err="1" smtClean="0"/>
              <a:t>sisa</a:t>
            </a:r>
            <a:r>
              <a:rPr lang="en-US" b="1" dirty="0" smtClean="0"/>
              <a:t> Dana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menyisihkan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</p:txBody>
      </p:sp>
      <p:sp>
        <p:nvSpPr>
          <p:cNvPr id="15" name="Parallelogram 14"/>
          <p:cNvSpPr/>
          <p:nvPr/>
        </p:nvSpPr>
        <p:spPr>
          <a:xfrm>
            <a:off x="3394711" y="3558540"/>
            <a:ext cx="5584362" cy="640080"/>
          </a:xfrm>
          <a:prstGeom prst="parallelogram">
            <a:avLst/>
          </a:prstGeom>
          <a:solidFill>
            <a:srgbClr val="7030A0"/>
          </a:solidFill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b="1" dirty="0" smtClean="0"/>
              <a:t>Dana </a:t>
            </a:r>
            <a:r>
              <a:rPr lang="en-US" b="1" dirty="0" err="1" smtClean="0"/>
              <a:t>terbesar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smtClean="0"/>
              <a:t>Internet </a:t>
            </a:r>
            <a:r>
              <a:rPr lang="en-US" b="1" dirty="0" smtClean="0"/>
              <a:t>27</a:t>
            </a:r>
            <a:r>
              <a:rPr lang="en-US" b="1" dirty="0" smtClean="0"/>
              <a:t>%,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tabungan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7%</a:t>
            </a:r>
            <a:endParaRPr lang="en-US" dirty="0"/>
          </a:p>
        </p:txBody>
      </p:sp>
      <p:sp>
        <p:nvSpPr>
          <p:cNvPr id="16" name="Parallelogram 15"/>
          <p:cNvSpPr/>
          <p:nvPr/>
        </p:nvSpPr>
        <p:spPr>
          <a:xfrm>
            <a:off x="3394710" y="2697480"/>
            <a:ext cx="5407742" cy="640080"/>
          </a:xfrm>
          <a:prstGeom prst="parallelogram">
            <a:avLst/>
          </a:prstGeom>
          <a:solidFill>
            <a:srgbClr val="7030A0"/>
          </a:solidFill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50% Gen Z,</a:t>
            </a:r>
          </a:p>
          <a:p>
            <a:pPr algn="ctr"/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Asuransi</a:t>
            </a:r>
            <a:r>
              <a:rPr lang="en-US" b="1" dirty="0" smtClean="0"/>
              <a:t> </a:t>
            </a:r>
            <a:r>
              <a:rPr lang="en-US" dirty="0" err="1" smtClean="0"/>
              <a:t>Pribadi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46217" y="4198620"/>
            <a:ext cx="2364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7030A0"/>
                </a:solidFill>
              </a:rPr>
              <a:t>*)</a:t>
            </a:r>
            <a:r>
              <a:rPr lang="en-US" sz="1000" i="1" dirty="0" err="1" smtClean="0">
                <a:solidFill>
                  <a:srgbClr val="7030A0"/>
                </a:solidFill>
              </a:rPr>
              <a:t>Hasil</a:t>
            </a:r>
            <a:r>
              <a:rPr lang="en-US" sz="1000" i="1" dirty="0" smtClean="0">
                <a:solidFill>
                  <a:srgbClr val="7030A0"/>
                </a:solidFill>
              </a:rPr>
              <a:t> survey </a:t>
            </a:r>
            <a:r>
              <a:rPr lang="en-US" sz="1000" i="1" dirty="0" err="1" smtClean="0">
                <a:solidFill>
                  <a:srgbClr val="7030A0"/>
                </a:solidFill>
              </a:rPr>
              <a:t>Katadata</a:t>
            </a:r>
            <a:r>
              <a:rPr lang="en-US" sz="1000" i="1" dirty="0" smtClean="0">
                <a:solidFill>
                  <a:srgbClr val="7030A0"/>
                </a:solidFill>
              </a:rPr>
              <a:t> Insight Centre</a:t>
            </a:r>
            <a:endParaRPr lang="en-US" sz="1000" i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046217" y="1337310"/>
            <a:ext cx="445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Fakta</a:t>
            </a:r>
            <a:r>
              <a:rPr lang="en-US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</a:t>
            </a:r>
            <a:r>
              <a:rPr lang="en-US" dirty="0" err="1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enggunaan</a:t>
            </a:r>
            <a:r>
              <a:rPr lang="en-US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Dana Gen Z</a:t>
            </a:r>
            <a:endParaRPr lang="en-US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93832"/>
            <a:ext cx="1321606" cy="6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15" grpId="0" animBg="1"/>
      <p:bldP spid="16" grpId="0" animBg="1"/>
      <p:bldP spid="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7" y="967159"/>
            <a:ext cx="3058966" cy="4250351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2121593" y="1131570"/>
            <a:ext cx="9212580" cy="3371850"/>
          </a:xfrm>
          <a:prstGeom prst="flowChartTerminator">
            <a:avLst/>
          </a:prstGeom>
          <a:solidFill>
            <a:srgbClr val="FF3399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634739" y="1703070"/>
            <a:ext cx="508635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Kebiasaan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Buruk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Mengelola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Uang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Malas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mencatat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pengeluaran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Investasi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yang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merugikan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Tidak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ada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perencanaan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dalam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pembelian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Sulit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menabung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Membandingkan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kesuksesan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dengan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orang lain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93832"/>
            <a:ext cx="1321606" cy="6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r="17433"/>
          <a:stretch/>
        </p:blipFill>
        <p:spPr>
          <a:xfrm>
            <a:off x="582163" y="1007175"/>
            <a:ext cx="3487749" cy="3373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458E2-45D0-26EF-04D7-43209D0D662B}"/>
              </a:ext>
            </a:extLst>
          </p:cNvPr>
          <p:cNvSpPr txBox="1"/>
          <p:nvPr/>
        </p:nvSpPr>
        <p:spPr>
          <a:xfrm>
            <a:off x="4571999" y="623453"/>
            <a:ext cx="4405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Usia</a:t>
            </a:r>
            <a:r>
              <a:rPr lang="en-US" sz="2400" b="1" dirty="0"/>
              <a:t> </a:t>
            </a:r>
            <a:r>
              <a:rPr lang="en-US" sz="2400" b="1" dirty="0" smtClean="0"/>
              <a:t>18-30 </a:t>
            </a:r>
            <a:r>
              <a:rPr lang="en-US" sz="2400" b="1" dirty="0" err="1"/>
              <a:t>tahun</a:t>
            </a:r>
            <a:endParaRPr lang="en-US" sz="2400" b="1" dirty="0"/>
          </a:p>
          <a:p>
            <a:r>
              <a:rPr lang="en-US" dirty="0"/>
              <a:t>Pada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dirty="0" err="1" smtClean="0"/>
              <a:t>elajar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dapatkan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98E277-E30A-094A-AA3A-6A9F716DF211}"/>
              </a:ext>
            </a:extLst>
          </p:cNvPr>
          <p:cNvSpPr/>
          <p:nvPr/>
        </p:nvSpPr>
        <p:spPr>
          <a:xfrm>
            <a:off x="3862360" y="1950783"/>
            <a:ext cx="5281640" cy="1109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54350" indent="-201613">
              <a:buFontTx/>
              <a:buChar char="-"/>
            </a:pP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Gaya </a:t>
            </a:r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endParaRPr lang="en-GB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54350" indent="-201613">
              <a:buFontTx/>
              <a:buChar char="-"/>
            </a:pPr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endParaRPr lang="en-GB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54350" indent="-201613">
              <a:buFontTx/>
              <a:buChar char="-"/>
            </a:pPr>
            <a:r>
              <a:rPr lang="en-GB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Kecelakaan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707EA92-7F7C-09C8-E212-A84EAF977E93}"/>
              </a:ext>
            </a:extLst>
          </p:cNvPr>
          <p:cNvGrpSpPr/>
          <p:nvPr/>
        </p:nvGrpSpPr>
        <p:grpSpPr>
          <a:xfrm>
            <a:off x="4898562" y="3235089"/>
            <a:ext cx="577453" cy="635569"/>
            <a:chOff x="4049965" y="3243415"/>
            <a:chExt cx="812979" cy="8723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2101C12F-E159-8158-6E81-606503746A64}"/>
                </a:ext>
              </a:extLst>
            </p:cNvPr>
            <p:cNvSpPr/>
            <p:nvPr/>
          </p:nvSpPr>
          <p:spPr>
            <a:xfrm>
              <a:off x="4049965" y="3243415"/>
              <a:ext cx="812979" cy="8723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0A28DC4A-84DD-1F9A-BA6F-DDE3718D35FD}"/>
                </a:ext>
              </a:extLst>
            </p:cNvPr>
            <p:cNvSpPr/>
            <p:nvPr/>
          </p:nvSpPr>
          <p:spPr>
            <a:xfrm>
              <a:off x="4188240" y="3391992"/>
              <a:ext cx="536427" cy="573297"/>
            </a:xfrm>
            <a:custGeom>
              <a:avLst/>
              <a:gdLst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700645 w 2149434"/>
                <a:gd name="connsiteY3" fmla="*/ 166255 h 2933205"/>
                <a:gd name="connsiteX4" fmla="*/ 676894 w 2149434"/>
                <a:gd name="connsiteY4" fmla="*/ 0 h 2933205"/>
                <a:gd name="connsiteX5" fmla="*/ 2066307 w 2149434"/>
                <a:gd name="connsiteY5" fmla="*/ 819397 h 2933205"/>
                <a:gd name="connsiteX6" fmla="*/ 2149434 w 2149434"/>
                <a:gd name="connsiteY6" fmla="*/ 593766 h 2933205"/>
                <a:gd name="connsiteX7" fmla="*/ 1816925 w 2149434"/>
                <a:gd name="connsiteY7" fmla="*/ 2933205 h 2933205"/>
                <a:gd name="connsiteX8" fmla="*/ 1187533 w 2149434"/>
                <a:gd name="connsiteY8" fmla="*/ 926275 h 2933205"/>
                <a:gd name="connsiteX9" fmla="*/ 1080655 w 2149434"/>
                <a:gd name="connsiteY9" fmla="*/ 1828800 h 2933205"/>
                <a:gd name="connsiteX10" fmla="*/ 914400 w 2149434"/>
                <a:gd name="connsiteY10" fmla="*/ 1448790 h 2933205"/>
                <a:gd name="connsiteX11" fmla="*/ 795647 w 2149434"/>
                <a:gd name="connsiteY11" fmla="*/ 2933205 h 2933205"/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676894 w 2149434"/>
                <a:gd name="connsiteY3" fmla="*/ 0 h 2933205"/>
                <a:gd name="connsiteX4" fmla="*/ 2066307 w 2149434"/>
                <a:gd name="connsiteY4" fmla="*/ 819397 h 2933205"/>
                <a:gd name="connsiteX5" fmla="*/ 2149434 w 2149434"/>
                <a:gd name="connsiteY5" fmla="*/ 593766 h 2933205"/>
                <a:gd name="connsiteX6" fmla="*/ 1816925 w 2149434"/>
                <a:gd name="connsiteY6" fmla="*/ 2933205 h 2933205"/>
                <a:gd name="connsiteX7" fmla="*/ 1187533 w 2149434"/>
                <a:gd name="connsiteY7" fmla="*/ 926275 h 2933205"/>
                <a:gd name="connsiteX8" fmla="*/ 1080655 w 2149434"/>
                <a:gd name="connsiteY8" fmla="*/ 1828800 h 2933205"/>
                <a:gd name="connsiteX9" fmla="*/ 914400 w 2149434"/>
                <a:gd name="connsiteY9" fmla="*/ 1448790 h 2933205"/>
                <a:gd name="connsiteX10" fmla="*/ 795647 w 2149434"/>
                <a:gd name="connsiteY10" fmla="*/ 2933205 h 2933205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095113"/>
                <a:gd name="connsiteY0" fmla="*/ 3150488 h 3150488"/>
                <a:gd name="connsiteX1" fmla="*/ 0 w 2095113"/>
                <a:gd name="connsiteY1" fmla="*/ 1749200 h 3150488"/>
                <a:gd name="connsiteX2" fmla="*/ 463138 w 2095113"/>
                <a:gd name="connsiteY2" fmla="*/ 1951080 h 3150488"/>
                <a:gd name="connsiteX3" fmla="*/ 776482 w 2095113"/>
                <a:gd name="connsiteY3" fmla="*/ 0 h 3150488"/>
                <a:gd name="connsiteX4" fmla="*/ 1975772 w 2095113"/>
                <a:gd name="connsiteY4" fmla="*/ 991413 h 3150488"/>
                <a:gd name="connsiteX5" fmla="*/ 2095113 w 2095113"/>
                <a:gd name="connsiteY5" fmla="*/ 702407 h 3150488"/>
                <a:gd name="connsiteX6" fmla="*/ 1816925 w 2095113"/>
                <a:gd name="connsiteY6" fmla="*/ 3150488 h 3150488"/>
                <a:gd name="connsiteX7" fmla="*/ 1187533 w 2095113"/>
                <a:gd name="connsiteY7" fmla="*/ 1143558 h 3150488"/>
                <a:gd name="connsiteX8" fmla="*/ 1080655 w 2095113"/>
                <a:gd name="connsiteY8" fmla="*/ 2046083 h 3150488"/>
                <a:gd name="connsiteX9" fmla="*/ 914400 w 2095113"/>
                <a:gd name="connsiteY9" fmla="*/ 1666073 h 3150488"/>
                <a:gd name="connsiteX10" fmla="*/ 795647 w 2095113"/>
                <a:gd name="connsiteY10" fmla="*/ 3150488 h 3150488"/>
                <a:gd name="connsiteX0" fmla="*/ 795647 w 2760540"/>
                <a:gd name="connsiteY0" fmla="*/ 3150488 h 3150488"/>
                <a:gd name="connsiteX1" fmla="*/ 0 w 2760540"/>
                <a:gd name="connsiteY1" fmla="*/ 1749200 h 3150488"/>
                <a:gd name="connsiteX2" fmla="*/ 463138 w 2760540"/>
                <a:gd name="connsiteY2" fmla="*/ 1951080 h 3150488"/>
                <a:gd name="connsiteX3" fmla="*/ 776482 w 2760540"/>
                <a:gd name="connsiteY3" fmla="*/ 0 h 3150488"/>
                <a:gd name="connsiteX4" fmla="*/ 1975772 w 2760540"/>
                <a:gd name="connsiteY4" fmla="*/ 991413 h 3150488"/>
                <a:gd name="connsiteX5" fmla="*/ 2095113 w 2760540"/>
                <a:gd name="connsiteY5" fmla="*/ 702407 h 3150488"/>
                <a:gd name="connsiteX6" fmla="*/ 1816925 w 2760540"/>
                <a:gd name="connsiteY6" fmla="*/ 3150488 h 3150488"/>
                <a:gd name="connsiteX7" fmla="*/ 1187533 w 2760540"/>
                <a:gd name="connsiteY7" fmla="*/ 1143558 h 3150488"/>
                <a:gd name="connsiteX8" fmla="*/ 1080655 w 2760540"/>
                <a:gd name="connsiteY8" fmla="*/ 2046083 h 3150488"/>
                <a:gd name="connsiteX9" fmla="*/ 914400 w 2760540"/>
                <a:gd name="connsiteY9" fmla="*/ 1666073 h 3150488"/>
                <a:gd name="connsiteX10" fmla="*/ 795647 w 2760540"/>
                <a:gd name="connsiteY10" fmla="*/ 3150488 h 3150488"/>
                <a:gd name="connsiteX0" fmla="*/ 795647 w 2904019"/>
                <a:gd name="connsiteY0" fmla="*/ 3150488 h 3150488"/>
                <a:gd name="connsiteX1" fmla="*/ 0 w 2904019"/>
                <a:gd name="connsiteY1" fmla="*/ 1749200 h 3150488"/>
                <a:gd name="connsiteX2" fmla="*/ 463138 w 2904019"/>
                <a:gd name="connsiteY2" fmla="*/ 1951080 h 3150488"/>
                <a:gd name="connsiteX3" fmla="*/ 776482 w 2904019"/>
                <a:gd name="connsiteY3" fmla="*/ 0 h 3150488"/>
                <a:gd name="connsiteX4" fmla="*/ 1975772 w 2904019"/>
                <a:gd name="connsiteY4" fmla="*/ 991413 h 3150488"/>
                <a:gd name="connsiteX5" fmla="*/ 2095113 w 2904019"/>
                <a:gd name="connsiteY5" fmla="*/ 702407 h 3150488"/>
                <a:gd name="connsiteX6" fmla="*/ 1816925 w 2904019"/>
                <a:gd name="connsiteY6" fmla="*/ 3150488 h 3150488"/>
                <a:gd name="connsiteX7" fmla="*/ 1187533 w 2904019"/>
                <a:gd name="connsiteY7" fmla="*/ 1143558 h 3150488"/>
                <a:gd name="connsiteX8" fmla="*/ 1080655 w 2904019"/>
                <a:gd name="connsiteY8" fmla="*/ 2046083 h 3150488"/>
                <a:gd name="connsiteX9" fmla="*/ 914400 w 2904019"/>
                <a:gd name="connsiteY9" fmla="*/ 1666073 h 3150488"/>
                <a:gd name="connsiteX10" fmla="*/ 795647 w 2904019"/>
                <a:gd name="connsiteY10" fmla="*/ 3150488 h 3150488"/>
                <a:gd name="connsiteX0" fmla="*/ 795647 w 2905418"/>
                <a:gd name="connsiteY0" fmla="*/ 3150488 h 3186701"/>
                <a:gd name="connsiteX1" fmla="*/ 0 w 2905418"/>
                <a:gd name="connsiteY1" fmla="*/ 1749200 h 3186701"/>
                <a:gd name="connsiteX2" fmla="*/ 463138 w 2905418"/>
                <a:gd name="connsiteY2" fmla="*/ 1951080 h 3186701"/>
                <a:gd name="connsiteX3" fmla="*/ 776482 w 2905418"/>
                <a:gd name="connsiteY3" fmla="*/ 0 h 3186701"/>
                <a:gd name="connsiteX4" fmla="*/ 1975772 w 2905418"/>
                <a:gd name="connsiteY4" fmla="*/ 991413 h 3186701"/>
                <a:gd name="connsiteX5" fmla="*/ 2095113 w 2905418"/>
                <a:gd name="connsiteY5" fmla="*/ 702407 h 3186701"/>
                <a:gd name="connsiteX6" fmla="*/ 1821452 w 2905418"/>
                <a:gd name="connsiteY6" fmla="*/ 3186701 h 3186701"/>
                <a:gd name="connsiteX7" fmla="*/ 1187533 w 2905418"/>
                <a:gd name="connsiteY7" fmla="*/ 1143558 h 3186701"/>
                <a:gd name="connsiteX8" fmla="*/ 1080655 w 2905418"/>
                <a:gd name="connsiteY8" fmla="*/ 2046083 h 3186701"/>
                <a:gd name="connsiteX9" fmla="*/ 914400 w 2905418"/>
                <a:gd name="connsiteY9" fmla="*/ 1666073 h 3186701"/>
                <a:gd name="connsiteX10" fmla="*/ 795647 w 2905418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1975772 w 2937337"/>
                <a:gd name="connsiteY4" fmla="*/ 991413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893849"/>
                <a:gd name="connsiteY0" fmla="*/ 3150488 h 3186701"/>
                <a:gd name="connsiteX1" fmla="*/ 0 w 2893849"/>
                <a:gd name="connsiteY1" fmla="*/ 1749200 h 3186701"/>
                <a:gd name="connsiteX2" fmla="*/ 463138 w 2893849"/>
                <a:gd name="connsiteY2" fmla="*/ 1951080 h 3186701"/>
                <a:gd name="connsiteX3" fmla="*/ 776482 w 2893849"/>
                <a:gd name="connsiteY3" fmla="*/ 0 h 3186701"/>
                <a:gd name="connsiteX4" fmla="*/ 2034620 w 2893849"/>
                <a:gd name="connsiteY4" fmla="*/ 1294704 h 3186701"/>
                <a:gd name="connsiteX5" fmla="*/ 2031739 w 2893849"/>
                <a:gd name="connsiteY5" fmla="*/ 711461 h 3186701"/>
                <a:gd name="connsiteX6" fmla="*/ 1821452 w 2893849"/>
                <a:gd name="connsiteY6" fmla="*/ 3186701 h 3186701"/>
                <a:gd name="connsiteX7" fmla="*/ 1187533 w 2893849"/>
                <a:gd name="connsiteY7" fmla="*/ 1143558 h 3186701"/>
                <a:gd name="connsiteX8" fmla="*/ 1080655 w 2893849"/>
                <a:gd name="connsiteY8" fmla="*/ 2046083 h 3186701"/>
                <a:gd name="connsiteX9" fmla="*/ 914400 w 2893849"/>
                <a:gd name="connsiteY9" fmla="*/ 1666073 h 3186701"/>
                <a:gd name="connsiteX10" fmla="*/ 795647 w 2893849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03465 w 2936139"/>
                <a:gd name="connsiteY0" fmla="*/ 3168594 h 3186701"/>
                <a:gd name="connsiteX1" fmla="*/ 0 w 2936139"/>
                <a:gd name="connsiteY1" fmla="*/ 1726566 h 3186701"/>
                <a:gd name="connsiteX2" fmla="*/ 404291 w 2936139"/>
                <a:gd name="connsiteY2" fmla="*/ 2009927 h 3186701"/>
                <a:gd name="connsiteX3" fmla="*/ 781009 w 2936139"/>
                <a:gd name="connsiteY3" fmla="*/ 0 h 3186701"/>
                <a:gd name="connsiteX4" fmla="*/ 2039147 w 2936139"/>
                <a:gd name="connsiteY4" fmla="*/ 1294704 h 3186701"/>
                <a:gd name="connsiteX5" fmla="*/ 2036266 w 2936139"/>
                <a:gd name="connsiteY5" fmla="*/ 711461 h 3186701"/>
                <a:gd name="connsiteX6" fmla="*/ 1825979 w 2936139"/>
                <a:gd name="connsiteY6" fmla="*/ 3186701 h 3186701"/>
                <a:gd name="connsiteX7" fmla="*/ 1192060 w 2936139"/>
                <a:gd name="connsiteY7" fmla="*/ 1143558 h 3186701"/>
                <a:gd name="connsiteX8" fmla="*/ 1085182 w 2936139"/>
                <a:gd name="connsiteY8" fmla="*/ 2046083 h 3186701"/>
                <a:gd name="connsiteX9" fmla="*/ 918927 w 2936139"/>
                <a:gd name="connsiteY9" fmla="*/ 1666073 h 3186701"/>
                <a:gd name="connsiteX10" fmla="*/ 1103465 w 2936139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897156"/>
                <a:gd name="connsiteY0" fmla="*/ 3168594 h 3173121"/>
                <a:gd name="connsiteX1" fmla="*/ 0 w 2897156"/>
                <a:gd name="connsiteY1" fmla="*/ 1749200 h 3173121"/>
                <a:gd name="connsiteX2" fmla="*/ 449559 w 2897156"/>
                <a:gd name="connsiteY2" fmla="*/ 2009927 h 3173121"/>
                <a:gd name="connsiteX3" fmla="*/ 826277 w 2897156"/>
                <a:gd name="connsiteY3" fmla="*/ 0 h 3173121"/>
                <a:gd name="connsiteX4" fmla="*/ 2084415 w 2897156"/>
                <a:gd name="connsiteY4" fmla="*/ 1294704 h 3173121"/>
                <a:gd name="connsiteX5" fmla="*/ 2081534 w 2897156"/>
                <a:gd name="connsiteY5" fmla="*/ 711461 h 3173121"/>
                <a:gd name="connsiteX6" fmla="*/ 1581537 w 2897156"/>
                <a:gd name="connsiteY6" fmla="*/ 3173121 h 3173121"/>
                <a:gd name="connsiteX7" fmla="*/ 1237328 w 2897156"/>
                <a:gd name="connsiteY7" fmla="*/ 1143558 h 3173121"/>
                <a:gd name="connsiteX8" fmla="*/ 1130450 w 2897156"/>
                <a:gd name="connsiteY8" fmla="*/ 2046083 h 3173121"/>
                <a:gd name="connsiteX9" fmla="*/ 918927 w 2897156"/>
                <a:gd name="connsiteY9" fmla="*/ 1697760 h 3173121"/>
                <a:gd name="connsiteX10" fmla="*/ 1148733 w 2897156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288886 w 2969045"/>
                <a:gd name="connsiteY8" fmla="*/ 2367481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9045" h="3173121">
                  <a:moveTo>
                    <a:pt x="1148733" y="3168594"/>
                  </a:moveTo>
                  <a:cubicBezTo>
                    <a:pt x="-68605" y="2992718"/>
                    <a:pt x="289357" y="2373225"/>
                    <a:pt x="0" y="1749200"/>
                  </a:cubicBezTo>
                  <a:cubicBezTo>
                    <a:pt x="211718" y="1712379"/>
                    <a:pt x="518500" y="2277611"/>
                    <a:pt x="449559" y="2009927"/>
                  </a:cubicBezTo>
                  <a:cubicBezTo>
                    <a:pt x="87752" y="952162"/>
                    <a:pt x="1169975" y="921963"/>
                    <a:pt x="826277" y="0"/>
                  </a:cubicBezTo>
                  <a:cubicBezTo>
                    <a:pt x="1894489" y="60376"/>
                    <a:pt x="1582046" y="1053258"/>
                    <a:pt x="2084415" y="1294704"/>
                  </a:cubicBezTo>
                  <a:cubicBezTo>
                    <a:pt x="2220765" y="1319082"/>
                    <a:pt x="2384277" y="1207659"/>
                    <a:pt x="2081534" y="711461"/>
                  </a:cubicBezTo>
                  <a:cubicBezTo>
                    <a:pt x="3844765" y="2025429"/>
                    <a:pt x="2606774" y="3099478"/>
                    <a:pt x="1581537" y="3173121"/>
                  </a:cubicBezTo>
                  <a:cubicBezTo>
                    <a:pt x="2049242" y="2917586"/>
                    <a:pt x="2204598" y="1824606"/>
                    <a:pt x="1237328" y="1143558"/>
                  </a:cubicBezTo>
                  <a:cubicBezTo>
                    <a:pt x="1479342" y="1777869"/>
                    <a:pt x="1318476" y="2090782"/>
                    <a:pt x="1162138" y="2408222"/>
                  </a:cubicBezTo>
                  <a:cubicBezTo>
                    <a:pt x="1159532" y="2246847"/>
                    <a:pt x="1324413" y="1899876"/>
                    <a:pt x="918927" y="1697760"/>
                  </a:cubicBezTo>
                  <a:cubicBezTo>
                    <a:pt x="1108697" y="2305733"/>
                    <a:pt x="307113" y="2497246"/>
                    <a:pt x="1148733" y="3168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000CC5-EF21-F5B0-1C22-C312DE1CAB0E}"/>
              </a:ext>
            </a:extLst>
          </p:cNvPr>
          <p:cNvSpPr txBox="1"/>
          <p:nvPr/>
        </p:nvSpPr>
        <p:spPr>
          <a:xfrm>
            <a:off x="4755580" y="3894337"/>
            <a:ext cx="867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0000"/>
                </a:solidFill>
              </a:rPr>
              <a:t>Kecelakaan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9BCE1E3-F98A-9E5B-AB9C-6E55E1342609}"/>
              </a:ext>
            </a:extLst>
          </p:cNvPr>
          <p:cNvSpPr/>
          <p:nvPr/>
        </p:nvSpPr>
        <p:spPr>
          <a:xfrm>
            <a:off x="5719782" y="3766163"/>
            <a:ext cx="577453" cy="6355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B5E30F-6CBA-104B-813B-7F2BB1FA4A6B}"/>
              </a:ext>
            </a:extLst>
          </p:cNvPr>
          <p:cNvSpPr txBox="1"/>
          <p:nvPr/>
        </p:nvSpPr>
        <p:spPr>
          <a:xfrm>
            <a:off x="5576800" y="4425411"/>
            <a:ext cx="867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Gaya </a:t>
            </a:r>
            <a:r>
              <a:rPr lang="en-US" sz="1100" dirty="0" err="1" smtClean="0">
                <a:solidFill>
                  <a:srgbClr val="FF0000"/>
                </a:solidFill>
              </a:rPr>
              <a:t>Hidup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BB04F95-D2E2-40A7-6001-159FCA24A591}"/>
              </a:ext>
            </a:extLst>
          </p:cNvPr>
          <p:cNvSpPr/>
          <p:nvPr/>
        </p:nvSpPr>
        <p:spPr>
          <a:xfrm>
            <a:off x="6421164" y="3284632"/>
            <a:ext cx="577453" cy="6355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77EF02-A4E2-9900-1149-29F97E3D2C0B}"/>
              </a:ext>
            </a:extLst>
          </p:cNvPr>
          <p:cNvSpPr txBox="1"/>
          <p:nvPr/>
        </p:nvSpPr>
        <p:spPr>
          <a:xfrm>
            <a:off x="6278182" y="3943880"/>
            <a:ext cx="867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0000"/>
                </a:solidFill>
              </a:rPr>
              <a:t>Sakit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C245CE5A-09DC-A325-BC5B-7CBC0182B375}"/>
              </a:ext>
            </a:extLst>
          </p:cNvPr>
          <p:cNvSpPr/>
          <p:nvPr/>
        </p:nvSpPr>
        <p:spPr>
          <a:xfrm>
            <a:off x="6568356" y="3524121"/>
            <a:ext cx="283068" cy="17693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1A9B3215-079D-13E6-B29E-D8E37C4BC235}"/>
              </a:ext>
            </a:extLst>
          </p:cNvPr>
          <p:cNvSpPr/>
          <p:nvPr/>
        </p:nvSpPr>
        <p:spPr>
          <a:xfrm flipH="1">
            <a:off x="775853" y="0"/>
            <a:ext cx="3552378" cy="4599709"/>
          </a:xfrm>
          <a:prstGeom prst="rtTriangle">
            <a:avLst/>
          </a:prstGeom>
          <a:solidFill>
            <a:srgbClr val="DCAF00">
              <a:alpha val="1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xmlns="" id="{4CFC7932-2156-EFD9-9CFC-5FD8F84E20DE}"/>
              </a:ext>
            </a:extLst>
          </p:cNvPr>
          <p:cNvSpPr/>
          <p:nvPr/>
        </p:nvSpPr>
        <p:spPr>
          <a:xfrm>
            <a:off x="3854786" y="1949974"/>
            <a:ext cx="2805138" cy="1123903"/>
          </a:xfrm>
          <a:prstGeom prst="homePlate">
            <a:avLst>
              <a:gd name="adj" fmla="val 27396"/>
            </a:avLst>
          </a:prstGeom>
          <a:solidFill>
            <a:srgbClr val="DCA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00"/>
            <a:r>
              <a:rPr lang="en-US" sz="1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keuangan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Pengeluaran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193" y="3920201"/>
            <a:ext cx="33530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5" y="788254"/>
            <a:ext cx="3101588" cy="4373718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2121593" y="1291590"/>
            <a:ext cx="9212580" cy="3371850"/>
          </a:xfrm>
          <a:prstGeom prst="flowChartTerminator">
            <a:avLst/>
          </a:prstGeom>
          <a:solidFill>
            <a:schemeClr val="accent5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634739" y="2034540"/>
            <a:ext cx="50863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Alokasi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dari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Pendapatan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en-US" sz="1200" dirty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50%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Kebutuhan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Pokok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0%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Tabungan /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Investasi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30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%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Keinginan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93832"/>
            <a:ext cx="1321606" cy="675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4440" y="4606290"/>
            <a:ext cx="1554480" cy="194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allAtOnce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35" y="950785"/>
            <a:ext cx="2839704" cy="3524829"/>
          </a:xfrm>
          <a:prstGeom prst="rect">
            <a:avLst/>
          </a:prstGeom>
        </p:spPr>
      </p:pic>
      <p:sp>
        <p:nvSpPr>
          <p:cNvPr id="7" name="Flowchart: Data 6"/>
          <p:cNvSpPr/>
          <p:nvPr/>
        </p:nvSpPr>
        <p:spPr>
          <a:xfrm>
            <a:off x="-2435191" y="931668"/>
            <a:ext cx="10789911" cy="352482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27"/>
              <a:gd name="connsiteX1" fmla="*/ 2000 w 10000"/>
              <a:gd name="connsiteY1" fmla="*/ 0 h 10027"/>
              <a:gd name="connsiteX2" fmla="*/ 10000 w 10000"/>
              <a:gd name="connsiteY2" fmla="*/ 0 h 10027"/>
              <a:gd name="connsiteX3" fmla="*/ 7640 w 10000"/>
              <a:gd name="connsiteY3" fmla="*/ 10027 h 10027"/>
              <a:gd name="connsiteX4" fmla="*/ 0 w 10000"/>
              <a:gd name="connsiteY4" fmla="*/ 10000 h 10027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7514 w 10000"/>
              <a:gd name="connsiteY3" fmla="*/ 9972 h 10000"/>
              <a:gd name="connsiteX4" fmla="*/ 0 w 10000"/>
              <a:gd name="connsiteY4" fmla="*/ 10000 h 10000"/>
              <a:gd name="connsiteX0" fmla="*/ 0 w 10090"/>
              <a:gd name="connsiteY0" fmla="*/ 10027 h 10027"/>
              <a:gd name="connsiteX1" fmla="*/ 2000 w 10090"/>
              <a:gd name="connsiteY1" fmla="*/ 27 h 10027"/>
              <a:gd name="connsiteX2" fmla="*/ 10090 w 10090"/>
              <a:gd name="connsiteY2" fmla="*/ 0 h 10027"/>
              <a:gd name="connsiteX3" fmla="*/ 7514 w 10090"/>
              <a:gd name="connsiteY3" fmla="*/ 9999 h 10027"/>
              <a:gd name="connsiteX4" fmla="*/ 0 w 10090"/>
              <a:gd name="connsiteY4" fmla="*/ 1002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0" h="10027">
                <a:moveTo>
                  <a:pt x="0" y="10027"/>
                </a:moveTo>
                <a:lnTo>
                  <a:pt x="2000" y="27"/>
                </a:lnTo>
                <a:lnTo>
                  <a:pt x="10090" y="0"/>
                </a:lnTo>
                <a:lnTo>
                  <a:pt x="7514" y="9999"/>
                </a:lnTo>
                <a:lnTo>
                  <a:pt x="0" y="10027"/>
                </a:lnTo>
                <a:close/>
              </a:path>
            </a:pathLst>
          </a:custGeom>
          <a:solidFill>
            <a:schemeClr val="bg1">
              <a:lumMod val="85000"/>
              <a:alpha val="2078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59058" y="1488083"/>
            <a:ext cx="507759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50%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Kebutuhan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Pokok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None/>
            </a:pP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Gunakan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pendapatan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minum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alat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mandi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kebersihan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rumah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biaya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listrik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pulsa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&amp; internet,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obat-obatan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biaya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transportasi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asuransi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kebutuhan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dasar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lainnya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Agar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50%,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beli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barang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berdasarkan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kebutuhan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hindari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berdasarkan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keinginan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31555-5143-493A-91C8-3B6454022404}" type="slidenum">
              <a:rPr lang="id-ID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d-ID" altLang="en-US" sz="9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93832"/>
            <a:ext cx="1321606" cy="6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6" b="7788"/>
          <a:stretch/>
        </p:blipFill>
        <p:spPr>
          <a:xfrm>
            <a:off x="221445" y="1530416"/>
            <a:ext cx="1997546" cy="2839453"/>
          </a:xfrm>
          <a:prstGeom prst="rect">
            <a:avLst/>
          </a:prstGeom>
        </p:spPr>
      </p:pic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31555-5143-493A-91C8-3B6454022404}" type="slidenum">
              <a:rPr lang="id-ID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d-ID" altLang="en-US" sz="9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93832"/>
            <a:ext cx="1321606" cy="675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45" y="1010652"/>
            <a:ext cx="3473355" cy="3584207"/>
          </a:xfrm>
          <a:prstGeom prst="rect">
            <a:avLst/>
          </a:prstGeom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51663" y="1104959"/>
            <a:ext cx="4252762" cy="34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20%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Tabungan/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Investasi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>
              <a:buNone/>
            </a:pP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Kegiatan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menabung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berinvestasi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penting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mengelola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keuangan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Menabung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menyimpan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Dana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termasuk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dana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darurat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memudahkan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transaksi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Berinvestasi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mengoptimalkan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Pendapatan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42186"/>
            <a:ext cx="9144000" cy="3620192"/>
          </a:xfrm>
          <a:prstGeom prst="rect">
            <a:avLst/>
          </a:pr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;9 - Template PPT MNC Life 2022" id="{C8A1243F-7F7F-0A4F-93A9-DAED1CA1AA50}" vid="{E8BCD157-6A53-1444-A205-A4D6E33598F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2009</TotalTime>
  <Words>651</Words>
  <Application>Microsoft Office PowerPoint</Application>
  <PresentationFormat>On-screen Show (16:9)</PresentationFormat>
  <Paragraphs>130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맑은 고딕</vt:lpstr>
      <vt:lpstr>Arial</vt:lpstr>
      <vt:lpstr>Arial Black</vt:lpstr>
      <vt:lpstr>Baloo</vt:lpstr>
      <vt:lpstr>Bradley Hand</vt:lpstr>
      <vt:lpstr>Calibri</vt:lpstr>
      <vt:lpstr>Segoe UI Black</vt:lpstr>
      <vt:lpstr>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Menabung</vt:lpstr>
      <vt:lpstr>Tips Berinvestasi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stefanus.arike@gmail.com</dc:creator>
  <cp:lastModifiedBy>Arike Agung</cp:lastModifiedBy>
  <cp:revision>75</cp:revision>
  <cp:lastPrinted>2022-12-29T06:35:31Z</cp:lastPrinted>
  <dcterms:created xsi:type="dcterms:W3CDTF">2022-10-02T06:24:45Z</dcterms:created>
  <dcterms:modified xsi:type="dcterms:W3CDTF">2023-05-22T10:10:39Z</dcterms:modified>
</cp:coreProperties>
</file>